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9" r:id="rId15"/>
    <p:sldId id="276" r:id="rId16"/>
    <p:sldId id="277" r:id="rId17"/>
    <p:sldId id="278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94" autoAdjust="0"/>
    <p:restoredTop sz="94658"/>
  </p:normalViewPr>
  <p:slideViewPr>
    <p:cSldViewPr snapToGrid="0" snapToObjects="1">
      <p:cViewPr varScale="1">
        <p:scale>
          <a:sx n="87" d="100"/>
          <a:sy n="87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VVcAURkY17zZw6q3veqqoolgPk7RFefBJIqz071kP6T5r5J79VnCcmp3x2P70pIvHpZRQmztkRv-PhuwGsws2MVkAWNBRz2xSXSMZheh5NU1i4Si5dO-Ye5F-x7_mRU6dudWUm3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U1_vSXt4LWXbvSmlI3fHrmDkQi05TK9bKjBmfO_0b6YXRIbby1wn5dgNqkOBDzISi274osI9JIKm1XlUPzomU5iKG-r1DM2vQaUlaJ9qdIWDY4AJp7mi4P8rlGKT2iL7xPKqjyp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11EA73-C401-B74E-BEEB-865FB4B0F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505" y="999309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it-IT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S.N.A.C. Software -  Sistema Neurale di Analisi dei Carcinomi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B3E324-23B4-6F41-AF75-0045BB298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8505" y="3706225"/>
            <a:ext cx="8915399" cy="1126283"/>
          </a:xfrm>
        </p:spPr>
        <p:txBody>
          <a:bodyPr>
            <a:normAutofit/>
          </a:bodyPr>
          <a:lstStyle/>
          <a:p>
            <a:pPr algn="ctr"/>
            <a:r>
              <a:rPr lang="it-IT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CNN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it-IT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 – Whole Slide </a:t>
            </a:r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attention maps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927808-6DA3-7841-BE1B-93E80F2CAA46}"/>
              </a:ext>
            </a:extLst>
          </p:cNvPr>
          <p:cNvSpPr txBox="1"/>
          <p:nvPr/>
        </p:nvSpPr>
        <p:spPr>
          <a:xfrm>
            <a:off x="8961119" y="4832508"/>
            <a:ext cx="30697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Candidates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Greta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Berardengo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s244278</a:t>
            </a:r>
          </a:p>
          <a:p>
            <a:pPr algn="just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Silvia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Fornara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s244216</a:t>
            </a:r>
          </a:p>
          <a:p>
            <a:pPr algn="just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Elisa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s241854</a:t>
            </a:r>
          </a:p>
          <a:p>
            <a:pPr algn="just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Andrea Grippi, s236305</a:t>
            </a:r>
          </a:p>
        </p:txBody>
      </p:sp>
    </p:spTree>
    <p:extLst>
      <p:ext uri="{BB962C8B-B14F-4D97-AF65-F5344CB8AC3E}">
        <p14:creationId xmlns:p14="http://schemas.microsoft.com/office/powerpoint/2010/main" val="419192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C881C-2AA3-AE4E-9A58-5AE5E32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 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E7C2C0-B930-D547-B026-65F3D3533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Prediction script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Crop slides script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Color crop script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Combine slide script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script</a:t>
            </a:r>
          </a:p>
        </p:txBody>
      </p:sp>
    </p:spTree>
    <p:extLst>
      <p:ext uri="{BB962C8B-B14F-4D97-AF65-F5344CB8AC3E}">
        <p14:creationId xmlns:p14="http://schemas.microsoft.com/office/powerpoint/2010/main" val="374694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B488D-B249-894C-A352-2CA44285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 - Main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2B03E5-67DB-904F-8FC8-89DC989C9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 crops dimension, crop overlap and level of resolution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 ‘get prediction index’: convert from class name to the corresponding index in the prediction array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Function ‘get model’: retrieve requested model from the available repository and loads it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Function ‘create attention map’: loads images from the folder, creates a .txt file where to save the prediction results, saves the original slide and makes a copy of it, which gets cropped, classified and colored, before recreating the original image with all the crops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4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F0C931-451A-504E-8142-84387197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 – Crop Slides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0F19B9-C81A-4147-824A-EFE46CFF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 crops dimension</a:t>
            </a:r>
            <a:endParaRPr lang="en-US" dirty="0"/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Set level of resolution, referring to the level 0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Crops the image considering as offset the top left pixel in the level 0 reference frame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an RGBA image containing the contents of the specified region</a:t>
            </a:r>
          </a:p>
        </p:txBody>
      </p:sp>
    </p:spTree>
    <p:extLst>
      <p:ext uri="{BB962C8B-B14F-4D97-AF65-F5344CB8AC3E}">
        <p14:creationId xmlns:p14="http://schemas.microsoft.com/office/powerpoint/2010/main" val="390735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33A0E-FCB7-D84B-93A1-D2B3F50A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Implementation- Color Crops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CE2D46-2BCB-334D-95E9-C4D56D735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 ‘evaluate prediction’: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computes the alpha value of the red mask to apply to the image slice, based on the value of the prediction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Function ‘apply overlay’: applies colored overlay to an image according to its prediction value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81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30CCD-E831-AF4A-95DC-9A4C2E7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 – Combine Crops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521EA4-1322-0042-AD02-2F6B1519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 ‘combine image’: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recombine the original image from its fragments, given as input the previous image, the new fragment to add and the offset on the two axes referred to the original image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35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30CCD-E831-AF4A-95DC-9A4C2E76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Code Implementation – Combine Crops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521EA4-1322-0042-AD02-2F6B1519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Function ‘combine image’: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recombine the original image from its fragments, given as input the previous image, the new fragment to add and the offset on the two axes referred to the original image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0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3D8872-2547-4030-8A75-21841FA6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15AE2677-CCC6-4519-8A9F-6641D5EDD482}"/>
              </a:ext>
            </a:extLst>
          </p:cNvPr>
          <p:cNvGrpSpPr/>
          <p:nvPr/>
        </p:nvGrpSpPr>
        <p:grpSpPr>
          <a:xfrm>
            <a:off x="2589212" y="1905000"/>
            <a:ext cx="7969609" cy="4861314"/>
            <a:chOff x="0" y="0"/>
            <a:chExt cx="5153025" cy="314325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CBAD925-BDD5-4646-B2C6-F7EFE23D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153025" cy="2857500"/>
            </a:xfrm>
            <a:prstGeom prst="rect">
              <a:avLst/>
            </a:prstGeom>
          </p:spPr>
        </p:pic>
        <p:sp>
          <p:nvSpPr>
            <p:cNvPr id="6" name="Casella di testo 8">
              <a:extLst>
                <a:ext uri="{FF2B5EF4-FFF2-40B4-BE49-F238E27FC236}">
                  <a16:creationId xmlns:a16="http://schemas.microsoft.com/office/drawing/2014/main" id="{0AFEDBC9-3DF3-4ECE-9A50-39D2BD80B143}"/>
                </a:ext>
              </a:extLst>
            </p:cNvPr>
            <p:cNvSpPr txBox="1"/>
            <p:nvPr/>
          </p:nvSpPr>
          <p:spPr>
            <a:xfrm>
              <a:off x="0" y="2876550"/>
              <a:ext cx="5153025" cy="2667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Figura 5:Accuracy of models trained on the balanced dataset.</a:t>
              </a:r>
            </a:p>
          </p:txBody>
        </p:sp>
      </p:grp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24E5D47-BBFB-4E49-845A-FF3925BD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4942"/>
            <a:ext cx="8915400" cy="2605584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and validation accuracy </a:t>
            </a:r>
          </a:p>
        </p:txBody>
      </p:sp>
    </p:spTree>
    <p:extLst>
      <p:ext uri="{BB962C8B-B14F-4D97-AF65-F5344CB8AC3E}">
        <p14:creationId xmlns:p14="http://schemas.microsoft.com/office/powerpoint/2010/main" val="84448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26A34D-480B-4394-9483-65044936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Attention 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914D2-ACBB-44B2-BCC6-BF4413DA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37965"/>
            <a:ext cx="8915400" cy="377762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Recreates the whole image based on the previous classification of single crops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Results from networks trained in 2 classes: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Everything is classified as non-H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60B0104-DEAC-477F-AD8F-ADDC07DE0BE0}"/>
              </a:ext>
            </a:extLst>
          </p:cNvPr>
          <p:cNvGrpSpPr/>
          <p:nvPr/>
        </p:nvGrpSpPr>
        <p:grpSpPr>
          <a:xfrm>
            <a:off x="3799382" y="2618855"/>
            <a:ext cx="6498772" cy="3670494"/>
            <a:chOff x="0" y="0"/>
            <a:chExt cx="6108700" cy="3450182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BD54CFAA-14E8-4FF4-9C38-47CC2C3BCD2C}"/>
                </a:ext>
              </a:extLst>
            </p:cNvPr>
            <p:cNvGrpSpPr/>
            <p:nvPr/>
          </p:nvGrpSpPr>
          <p:grpSpPr>
            <a:xfrm>
              <a:off x="0" y="0"/>
              <a:ext cx="6108700" cy="3219450"/>
              <a:chOff x="0" y="0"/>
              <a:chExt cx="6108700" cy="321945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BAF46638-C018-4C3A-BF68-1F4F5E4DF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333625" cy="32092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3E2C9272-3414-4FF5-8E0E-ADDD37250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8900" y="0"/>
                <a:ext cx="3479800" cy="162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E56B6A29-DAE3-4658-ACD8-26A41043D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8900" y="1733550"/>
                <a:ext cx="2436495" cy="1485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Casella di testo 73">
              <a:extLst>
                <a:ext uri="{FF2B5EF4-FFF2-40B4-BE49-F238E27FC236}">
                  <a16:creationId xmlns:a16="http://schemas.microsoft.com/office/drawing/2014/main" id="{68FE41C0-ACF3-40E9-BFC9-A3CA388C6EE5}"/>
                </a:ext>
              </a:extLst>
            </p:cNvPr>
            <p:cNvSpPr txBox="1"/>
            <p:nvPr/>
          </p:nvSpPr>
          <p:spPr>
            <a:xfrm>
              <a:off x="0" y="3276600"/>
              <a:ext cx="6108700" cy="17358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  <a:tabLst>
                  <a:tab pos="3060065" algn="ctr"/>
                  <a:tab pos="6120130" algn="r"/>
                </a:tabLst>
              </a:pPr>
              <a:r>
                <a: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All test images are predicted as non-H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52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367E37-27BF-984A-9510-04E8522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Attention 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FC1C7C-5ACC-2044-9593-1313D736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286057"/>
            <a:ext cx="8915400" cy="377762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Recreates the whole image based on the previous classification of single crops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Results from networks trained on 3 classes are bad as the ones on 3 classes: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Basic-NN classifies everything as AD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InceptionResNetV2 classifies everything as AC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Vgg-16 classifies everything as AD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A74C92B-7203-4A50-9401-A1D958CA7651}"/>
              </a:ext>
            </a:extLst>
          </p:cNvPr>
          <p:cNvGrpSpPr/>
          <p:nvPr/>
        </p:nvGrpSpPr>
        <p:grpSpPr>
          <a:xfrm>
            <a:off x="3568711" y="3429000"/>
            <a:ext cx="6960113" cy="3317628"/>
            <a:chOff x="0" y="0"/>
            <a:chExt cx="6113780" cy="2635714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AF9DD5F5-546A-436D-8CF4-4C1638492D67}"/>
                </a:ext>
              </a:extLst>
            </p:cNvPr>
            <p:cNvGrpSpPr/>
            <p:nvPr/>
          </p:nvGrpSpPr>
          <p:grpSpPr>
            <a:xfrm>
              <a:off x="0" y="0"/>
              <a:ext cx="6113780" cy="2486354"/>
              <a:chOff x="0" y="0"/>
              <a:chExt cx="6113780" cy="2724150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F48561B7-4198-4BFC-80CB-B7B6A5B47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979930" cy="2722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5B2C0020-2C67-44E4-BBE7-B32649DA9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6925" y="0"/>
                <a:ext cx="1979930" cy="272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1D9CA799-E4EA-4EA0-9AF0-570AB731D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3850" y="0"/>
                <a:ext cx="1979930" cy="27228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Casella di testo 67">
              <a:extLst>
                <a:ext uri="{FF2B5EF4-FFF2-40B4-BE49-F238E27FC236}">
                  <a16:creationId xmlns:a16="http://schemas.microsoft.com/office/drawing/2014/main" id="{4D619BFF-DCE2-45E6-B3B8-888DF091DDCE}"/>
                </a:ext>
              </a:extLst>
            </p:cNvPr>
            <p:cNvSpPr txBox="1"/>
            <p:nvPr/>
          </p:nvSpPr>
          <p:spPr>
            <a:xfrm>
              <a:off x="0" y="2538516"/>
              <a:ext cx="6113780" cy="9719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Attention map from vgg-16 prediction. Target class AC on the left, AD in the middle and H on the right.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5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D4FE7-16D8-5A4E-B3B3-6A609F17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Difficulties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E83C49-3EC8-874D-81AC-D791C637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Difference in the crops of different patients in the same class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Low number of training epochs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Limited time for training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Class imbalance</a:t>
            </a:r>
          </a:p>
          <a:p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6F787B26-BAD4-402C-8335-F52D99CFCAEF}"/>
              </a:ext>
            </a:extLst>
          </p:cNvPr>
          <p:cNvGrpSpPr/>
          <p:nvPr/>
        </p:nvGrpSpPr>
        <p:grpSpPr>
          <a:xfrm>
            <a:off x="6750050" y="2788923"/>
            <a:ext cx="4381500" cy="2466975"/>
            <a:chOff x="0" y="0"/>
            <a:chExt cx="4381500" cy="2466975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1A278D0-5AF3-4AE6-B6D4-4B03AA876B28}"/>
                </a:ext>
              </a:extLst>
            </p:cNvPr>
            <p:cNvGrpSpPr/>
            <p:nvPr/>
          </p:nvGrpSpPr>
          <p:grpSpPr>
            <a:xfrm>
              <a:off x="0" y="0"/>
              <a:ext cx="4381500" cy="2143125"/>
              <a:chOff x="0" y="0"/>
              <a:chExt cx="4381500" cy="2143125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9D74D6C9-72F1-4F50-8400-B6924CB4F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7900" y="9525"/>
                <a:ext cx="2133600" cy="213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7A0DFA6C-21DA-4F2A-BC3C-E32B21406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133600" cy="213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" name="Casella di testo 61">
              <a:extLst>
                <a:ext uri="{FF2B5EF4-FFF2-40B4-BE49-F238E27FC236}">
                  <a16:creationId xmlns:a16="http://schemas.microsoft.com/office/drawing/2014/main" id="{995B7E2A-5229-4E8E-9D49-9AB05ACF8E25}"/>
                </a:ext>
              </a:extLst>
            </p:cNvPr>
            <p:cNvSpPr txBox="1"/>
            <p:nvPr/>
          </p:nvSpPr>
          <p:spPr>
            <a:xfrm>
              <a:off x="0" y="2200275"/>
              <a:ext cx="4381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900" i="1" dirty="0" err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Figura</a:t>
              </a:r>
              <a:r>
                <a:rPr lang="en-US" sz="900" i="1" dirty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10: Healthy cells of patient n.20 on the left and patient n.48 on the right.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8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0F33CD-53FE-5B4C-9E57-D2BA2147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B56BE1-AF32-8A42-8E11-FD9A9282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Creation of a software for cancer detection by using attention maps, based on Convolutional Neural Networks.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of whole slide images to create dataset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Areas with high probability of cancer are strongly highlighted, while areas with lower cancer probability are highlighted in a lighter shade.</a:t>
            </a:r>
          </a:p>
          <a:p>
            <a:pPr marL="0" indent="0">
              <a:buNone/>
            </a:pP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57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136B31-1BF6-44DB-8A74-A79FA0AF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1845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Team 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66579EB1-90DC-4136-BD68-9D961FA49A1F}"/>
              </a:ext>
            </a:extLst>
          </p:cNvPr>
          <p:cNvGrpSpPr/>
          <p:nvPr/>
        </p:nvGrpSpPr>
        <p:grpSpPr>
          <a:xfrm>
            <a:off x="6109523" y="1645249"/>
            <a:ext cx="3097379" cy="3065999"/>
            <a:chOff x="7444047" y="2080137"/>
            <a:chExt cx="3097379" cy="3065999"/>
          </a:xfrm>
        </p:grpSpPr>
        <p:pic>
          <p:nvPicPr>
            <p:cNvPr id="9" name="Immagine 8" descr="Immagine che contiene persona, uomo, tuta, edificio&#10;&#10;Descrizione generata con affidabilità molto elevata">
              <a:extLst>
                <a:ext uri="{FF2B5EF4-FFF2-40B4-BE49-F238E27FC236}">
                  <a16:creationId xmlns:a16="http://schemas.microsoft.com/office/drawing/2014/main" id="{80887D0C-7E02-4769-947E-EE854A6C1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6002" y="2080137"/>
              <a:ext cx="1904400" cy="1904400"/>
            </a:xfrm>
            <a:prstGeom prst="ellipse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B1234B6-3EB9-4516-A3CD-6A07F68EC9F7}"/>
                </a:ext>
              </a:extLst>
            </p:cNvPr>
            <p:cNvSpPr txBox="1"/>
            <p:nvPr/>
          </p:nvSpPr>
          <p:spPr>
            <a:xfrm>
              <a:off x="7444047" y="4130473"/>
              <a:ext cx="30973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Andrea </a:t>
              </a:r>
              <a:r>
                <a:rPr lang="en-US" b="1" dirty="0" err="1"/>
                <a:t>Grippi</a:t>
              </a:r>
              <a:r>
                <a:rPr lang="en-US" b="1" dirty="0"/>
                <a:t> </a:t>
              </a:r>
            </a:p>
            <a:p>
              <a:pPr algn="ctr"/>
              <a:r>
                <a:rPr lang="en-US" dirty="0"/>
                <a:t>Computer engineer</a:t>
              </a:r>
            </a:p>
            <a:p>
              <a:pPr algn="ctr"/>
              <a:r>
                <a:rPr lang="en-US" sz="1200" dirty="0"/>
                <a:t>Role: developer, machine learning expert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6B9C1175-86F2-4991-83A0-512F6D9DB3DE}"/>
              </a:ext>
            </a:extLst>
          </p:cNvPr>
          <p:cNvGrpSpPr/>
          <p:nvPr/>
        </p:nvGrpSpPr>
        <p:grpSpPr>
          <a:xfrm>
            <a:off x="9206902" y="1653942"/>
            <a:ext cx="2810473" cy="3065999"/>
            <a:chOff x="1178169" y="2050336"/>
            <a:chExt cx="2810473" cy="3065999"/>
          </a:xfrm>
        </p:grpSpPr>
        <p:pic>
          <p:nvPicPr>
            <p:cNvPr id="7" name="Immagine 6" descr="Immagine che contiene albero, persona, esterni, donna&#10;&#10;Descrizione generata con affidabilità molto elevata">
              <a:extLst>
                <a:ext uri="{FF2B5EF4-FFF2-40B4-BE49-F238E27FC236}">
                  <a16:creationId xmlns:a16="http://schemas.microsoft.com/office/drawing/2014/main" id="{CED3D872-E5B2-482A-AACE-61F3FDE5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0425" y="2050336"/>
              <a:ext cx="1905000" cy="1905000"/>
            </a:xfrm>
            <a:prstGeom prst="ellipse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12E8DFA-B8A1-4A33-84E8-9442E98FDFC7}"/>
                </a:ext>
              </a:extLst>
            </p:cNvPr>
            <p:cNvSpPr txBox="1"/>
            <p:nvPr/>
          </p:nvSpPr>
          <p:spPr>
            <a:xfrm>
              <a:off x="1178169" y="4100672"/>
              <a:ext cx="28104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Elisa Wan </a:t>
              </a:r>
            </a:p>
            <a:p>
              <a:pPr algn="ctr"/>
              <a:r>
                <a:rPr lang="en-US" dirty="0"/>
                <a:t>Computer engineer</a:t>
              </a:r>
            </a:p>
            <a:p>
              <a:pPr algn="ctr"/>
              <a:r>
                <a:rPr lang="en-US" sz="1200" dirty="0"/>
                <a:t>Role: software designer, developer, project manager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D2FFEB5A-B3CC-4A6F-B678-1C777C2E78D4}"/>
              </a:ext>
            </a:extLst>
          </p:cNvPr>
          <p:cNvGrpSpPr/>
          <p:nvPr/>
        </p:nvGrpSpPr>
        <p:grpSpPr>
          <a:xfrm>
            <a:off x="208932" y="1645249"/>
            <a:ext cx="3097378" cy="2890026"/>
            <a:chOff x="3276531" y="2034372"/>
            <a:chExt cx="3097378" cy="2890026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2684CAD-EEAB-4A49-AA3F-C3E7593E34F2}"/>
                </a:ext>
              </a:extLst>
            </p:cNvPr>
            <p:cNvSpPr txBox="1"/>
            <p:nvPr/>
          </p:nvSpPr>
          <p:spPr>
            <a:xfrm>
              <a:off x="3276531" y="4093401"/>
              <a:ext cx="30973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Greta </a:t>
              </a:r>
              <a:r>
                <a:rPr lang="en-US" b="1" dirty="0" err="1"/>
                <a:t>Berardengo</a:t>
              </a:r>
              <a:r>
                <a:rPr lang="en-US" b="1" dirty="0"/>
                <a:t> </a:t>
              </a:r>
            </a:p>
            <a:p>
              <a:pPr algn="ctr"/>
              <a:r>
                <a:rPr lang="en-US" dirty="0"/>
                <a:t>Biomedical engineer</a:t>
              </a:r>
            </a:p>
            <a:p>
              <a:pPr algn="ctr"/>
              <a:r>
                <a:rPr lang="en-US" sz="1200" dirty="0"/>
                <a:t>Role: domain expert, data analyst</a:t>
              </a:r>
            </a:p>
          </p:txBody>
        </p:sp>
        <p:pic>
          <p:nvPicPr>
            <p:cNvPr id="20" name="Segnaposto contenuto 4" descr="Immagine che contiene erba, esterni, cielo, persona&#10;&#10;Descrizione generata con affidabilità molto elevata">
              <a:extLst>
                <a:ext uri="{FF2B5EF4-FFF2-40B4-BE49-F238E27FC236}">
                  <a16:creationId xmlns:a16="http://schemas.microsoft.com/office/drawing/2014/main" id="{9FCA722E-EE6A-40E0-9F53-E98770D9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981" y="2034372"/>
              <a:ext cx="1905000" cy="1905000"/>
            </a:xfrm>
            <a:prstGeom prst="ellipse">
              <a:avLst/>
            </a:prstGeom>
          </p:spPr>
        </p:pic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22432DB-F8A9-4B7D-A233-D93162822DD3}"/>
              </a:ext>
            </a:extLst>
          </p:cNvPr>
          <p:cNvSpPr txBox="1"/>
          <p:nvPr/>
        </p:nvSpPr>
        <p:spPr>
          <a:xfrm>
            <a:off x="2119745" y="5368643"/>
            <a:ext cx="7952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team, has been able to work together, background differences have been exploited to get the most out of each other.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795932C-2C34-4BDC-9B2B-3C70EDD7D2BB}"/>
              </a:ext>
            </a:extLst>
          </p:cNvPr>
          <p:cNvGrpSpPr/>
          <p:nvPr/>
        </p:nvGrpSpPr>
        <p:grpSpPr>
          <a:xfrm>
            <a:off x="3306310" y="1653942"/>
            <a:ext cx="2816736" cy="3065999"/>
            <a:chOff x="3306310" y="1653942"/>
            <a:chExt cx="2816736" cy="3065999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09AD4A8-7745-4B68-8D4F-0B2BE9B2BD6A}"/>
                </a:ext>
              </a:extLst>
            </p:cNvPr>
            <p:cNvSpPr txBox="1"/>
            <p:nvPr/>
          </p:nvSpPr>
          <p:spPr>
            <a:xfrm>
              <a:off x="3306310" y="3704278"/>
              <a:ext cx="2816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Silvia </a:t>
              </a:r>
              <a:r>
                <a:rPr lang="en-US" b="1" dirty="0" err="1"/>
                <a:t>Fornara</a:t>
              </a:r>
              <a:r>
                <a:rPr lang="en-US" b="1" dirty="0"/>
                <a:t> </a:t>
              </a:r>
            </a:p>
            <a:p>
              <a:pPr algn="ctr"/>
              <a:r>
                <a:rPr lang="en-US" dirty="0"/>
                <a:t>Biomedical engineer</a:t>
              </a:r>
            </a:p>
            <a:p>
              <a:pPr algn="ctr"/>
              <a:r>
                <a:rPr lang="en-US" sz="1200" dirty="0"/>
                <a:t>Role: domain expert, team manager</a:t>
              </a:r>
            </a:p>
          </p:txBody>
        </p:sp>
        <p:pic>
          <p:nvPicPr>
            <p:cNvPr id="4" name="Immagine 3" descr="Immagine che contiene albero, persona, donna, esterni&#10;&#10;Descrizione generata con affidabilità molto elevata">
              <a:extLst>
                <a:ext uri="{FF2B5EF4-FFF2-40B4-BE49-F238E27FC236}">
                  <a16:creationId xmlns:a16="http://schemas.microsoft.com/office/drawing/2014/main" id="{F5481F42-E704-495A-8DE1-CE0AF5A8F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16"/>
            <a:stretch/>
          </p:blipFill>
          <p:spPr>
            <a:xfrm>
              <a:off x="3833798" y="1653942"/>
              <a:ext cx="1904400" cy="1904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36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07F1C9-424B-9A4B-8F41-E66FD5C3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Strategy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6E106-5D32-A248-815E-E344D74F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Crop WSI into smaller images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Remove useless crops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 different CNN, first with 2 and then 3 classes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Create attention map on test set images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Analyze the results</a:t>
            </a:r>
          </a:p>
        </p:txBody>
      </p:sp>
    </p:spTree>
    <p:extLst>
      <p:ext uri="{BB962C8B-B14F-4D97-AF65-F5344CB8AC3E}">
        <p14:creationId xmlns:p14="http://schemas.microsoft.com/office/powerpoint/2010/main" val="146135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6D6E06-EEB4-044C-A49F-5C98B562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Theory on Neural Networks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68DB9A-89E8-DE40-BB20-232AEDA5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Neural Networks are a classification method based on inter-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connession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between neurons, through parameters called weights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Neural Networks use backpropagation algorithm for the training, on the training set.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evaluation of performances is done on a different set of images, called test set.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is the problem of overfitting when a large number of parameters is involved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By using CNN we avoid the overfitting; they have a 4 layers structure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575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EB4CBA-658E-AD43-A7B0-19B53DE0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Inception Resnet V2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9AA44B-41ED-0B48-AC22-0BC5FC3B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Released in 2016 by Google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Removes redundant correlation 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Performs well under strict constraints of memory and time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Difficult to adapt to new cases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Faster than VGG even if is much deeper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Better accuracy than VGG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025" name="Immagine 3" descr="https://lh3.googleusercontent.com/VVcAURkY17zZw6q3veqqoolgPk7RFefBJIqz071kP6T5r5J79VnCcmp3x2P70pIvHpZRQmztkRv-PhuwGsws2MVkAWNBRz2xSXSMZheh5NU1i4Si5dO-Ye5F-x7_mRU6dudWUm39">
            <a:extLst>
              <a:ext uri="{FF2B5EF4-FFF2-40B4-BE49-F238E27FC236}">
                <a16:creationId xmlns:a16="http://schemas.microsoft.com/office/drawing/2014/main" id="{DF0B727C-42E6-B246-AAF8-2DE0317A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43" y="1971363"/>
            <a:ext cx="6953577" cy="259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6E298D-6D74-8249-8E5E-24EB360DA58F}"/>
              </a:ext>
            </a:extLst>
          </p:cNvPr>
          <p:cNvSpPr txBox="1"/>
          <p:nvPr/>
        </p:nvSpPr>
        <p:spPr>
          <a:xfrm>
            <a:off x="6949440" y="4480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410BE88-89B1-A94B-B163-3F85146F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266" y="4065897"/>
            <a:ext cx="149744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E3EB932-145B-CE4C-9508-B5F81DFA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VGG-16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4FA935-6E95-E844-87A7-5FCAF71F8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Characterized by its simplicity: 16 3x3 convolutional layers, 2 fully connected layer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Slow to train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Large weights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Most preferred choice in the community for extracting features</a:t>
            </a:r>
          </a:p>
          <a:p>
            <a:endParaRPr lang="it-IT" dirty="0"/>
          </a:p>
        </p:txBody>
      </p:sp>
      <p:pic>
        <p:nvPicPr>
          <p:cNvPr id="2049" name="Immagine 4" descr="https://lh4.googleusercontent.com/U1_vSXt4LWXbvSmlI3fHrmDkQi05TK9bKjBmfO_0b6YXRIbby1wn5dgNqkOBDzISi274osI9JIKm1XlUPzomU5iKG-r1DM2vQaUlaJ9qdIWDY4AJp7mi4P8rlGKT2iL7xPKqjypT">
            <a:extLst>
              <a:ext uri="{FF2B5EF4-FFF2-40B4-BE49-F238E27FC236}">
                <a16:creationId xmlns:a16="http://schemas.microsoft.com/office/drawing/2014/main" id="{58B0408C-E6AA-1B4B-B60C-733EB87D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43" y="1971363"/>
            <a:ext cx="6953577" cy="259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78D183-155C-5A42-9F90-A46ABB1E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50EBF9-C848-9745-BB92-FB4A6944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Basic NN</a:t>
            </a:r>
            <a:br>
              <a:rPr lang="it-IT" dirty="0"/>
            </a:b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E4D31-C5B8-6E40-BBAC-ACFD86E0E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Standard neural networks for image recognition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Based on Keras libraries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97294F-C072-034B-959C-CAB3EBEF9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066" y="640080"/>
            <a:ext cx="3866530" cy="5252773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4D5D0-C588-6F4D-8249-B47BCB5F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68A00-E917-0D42-9C9E-0BB04C0C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109 SVS images of 27 different patients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Dimension of 240x240 pixel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Second level of resolution for best quality and performances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Overlap of 50 pixels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069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FAF43-2DF0-7245-B5A3-B1A22E9C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Training and Validation 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DB215C-034B-FB4A-ACCC-E851F239B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12879" cy="377762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Division of dataset in training and test, balancing the numbers of element in the two sets, for the two types of classification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Validation set with 3 patients with 1073 crops, which is 15% of the total</a:t>
            </a:r>
          </a:p>
          <a:p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CF07A45-A4B4-FF41-8F46-42924C2EE016}"/>
              </a:ext>
            </a:extLst>
          </p:cNvPr>
          <p:cNvGrpSpPr/>
          <p:nvPr/>
        </p:nvGrpSpPr>
        <p:grpSpPr>
          <a:xfrm>
            <a:off x="4118110" y="3513909"/>
            <a:ext cx="4555082" cy="3093900"/>
            <a:chOff x="0" y="0"/>
            <a:chExt cx="6114520" cy="4565649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012E2367-CB7C-894D-B511-62F0A9F18403}"/>
                </a:ext>
              </a:extLst>
            </p:cNvPr>
            <p:cNvGrpSpPr/>
            <p:nvPr/>
          </p:nvGrpSpPr>
          <p:grpSpPr>
            <a:xfrm>
              <a:off x="0" y="0"/>
              <a:ext cx="2880000" cy="4448810"/>
              <a:chOff x="0" y="0"/>
              <a:chExt cx="3654425" cy="5675527"/>
            </a:xfrm>
          </p:grpSpPr>
          <p:pic>
            <p:nvPicPr>
              <p:cNvPr id="9" name="Immagine 8" descr="https://lh6.googleusercontent.com/dI4UMDgmTs_4d-B2LK-2lf_e2NpaMZxAMYMOwt2S0M7S9E1rmudknoNWRfKE9gS3h9iq7kXWB1tQ0wvt8jWNmZLUWQwRFHBKWONBoeXW-4eUOhDDVQwjIvWu-b9xTMuZoyQLq76U">
                <a:extLst>
                  <a:ext uri="{FF2B5EF4-FFF2-40B4-BE49-F238E27FC236}">
                    <a16:creationId xmlns:a16="http://schemas.microsoft.com/office/drawing/2014/main" id="{B3308192-2EF3-9E48-87D8-FE43EA2CC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654425" cy="51441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Casella di testo 48">
                <a:extLst>
                  <a:ext uri="{FF2B5EF4-FFF2-40B4-BE49-F238E27FC236}">
                    <a16:creationId xmlns:a16="http://schemas.microsoft.com/office/drawing/2014/main" id="{A51C1D5B-4EB6-B044-A723-421904F7A568}"/>
                  </a:ext>
                </a:extLst>
              </p:cNvPr>
              <p:cNvSpPr txBox="1"/>
              <p:nvPr/>
            </p:nvSpPr>
            <p:spPr>
              <a:xfrm>
                <a:off x="0" y="5199380"/>
                <a:ext cx="3654425" cy="476147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Figura 2:composition of training and validation set with two classes.</a:t>
                </a:r>
                <a:endParaRPr lang="it-IT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CBE7424D-9CE4-964B-AD00-D0700F836E98}"/>
                </a:ext>
              </a:extLst>
            </p:cNvPr>
            <p:cNvGrpSpPr/>
            <p:nvPr/>
          </p:nvGrpSpPr>
          <p:grpSpPr>
            <a:xfrm>
              <a:off x="3234520" y="0"/>
              <a:ext cx="2880000" cy="4565649"/>
              <a:chOff x="0" y="0"/>
              <a:chExt cx="3653155" cy="4333240"/>
            </a:xfrm>
          </p:grpSpPr>
          <p:pic>
            <p:nvPicPr>
              <p:cNvPr id="7" name="Immagine 6" descr="https://lh5.googleusercontent.com/2nMyKlAolhbwOBtxw2x4UxJ8t5-N-VS8Cx6rmWhtMwUKJDuQKe5yf8nuLaTcBAEVtm_xPofGxUcRpA7_BXTrd1iZC-lqT26lGJCaSYjQ7WpF9Q273t6gbB6ZDCeznXCCfNCN5dIr">
                <a:extLst>
                  <a:ext uri="{FF2B5EF4-FFF2-40B4-BE49-F238E27FC236}">
                    <a16:creationId xmlns:a16="http://schemas.microsoft.com/office/drawing/2014/main" id="{7FA13D96-0662-E84A-949F-C36F0C90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653155" cy="38982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Casella di testo 51">
                <a:extLst>
                  <a:ext uri="{FF2B5EF4-FFF2-40B4-BE49-F238E27FC236}">
                    <a16:creationId xmlns:a16="http://schemas.microsoft.com/office/drawing/2014/main" id="{34749D3C-2FE5-2946-8001-3CFDE6A50A38}"/>
                  </a:ext>
                </a:extLst>
              </p:cNvPr>
              <p:cNvSpPr txBox="1"/>
              <p:nvPr/>
            </p:nvSpPr>
            <p:spPr>
              <a:xfrm>
                <a:off x="0" y="4066540"/>
                <a:ext cx="3653155" cy="26670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1000"/>
                  </a:spcAft>
                </a:pPr>
                <a:r>
                  <a:rPr lang="en-US" sz="9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Figura 2: composition of training and validation set with three classes</a:t>
                </a:r>
                <a:endParaRPr lang="it-IT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2451285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Filo</Template>
  <TotalTime>435</TotalTime>
  <Words>898</Words>
  <Application>Microsoft Macintosh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Times New Roman</vt:lpstr>
      <vt:lpstr>Wingdings</vt:lpstr>
      <vt:lpstr>Wingdings 3</vt:lpstr>
      <vt:lpstr>Filo</vt:lpstr>
      <vt:lpstr>S.N.A.C. Software -  Sistema Neurale di Analisi dei Carcinomi</vt:lpstr>
      <vt:lpstr>Introduction</vt:lpstr>
      <vt:lpstr>Strategy </vt:lpstr>
      <vt:lpstr>Theory on Neural Networks </vt:lpstr>
      <vt:lpstr>Inception Resnet V2</vt:lpstr>
      <vt:lpstr>VGG-16</vt:lpstr>
      <vt:lpstr>Basic NN </vt:lpstr>
      <vt:lpstr>Dataset</vt:lpstr>
      <vt:lpstr>Training and Validation set</vt:lpstr>
      <vt:lpstr>Code Implementation  </vt:lpstr>
      <vt:lpstr>Code Implementation - Main</vt:lpstr>
      <vt:lpstr>Code Implementation – Crop Slides </vt:lpstr>
      <vt:lpstr>Code Implementation- Color Crops</vt:lpstr>
      <vt:lpstr>Code Implementation – Combine Crops</vt:lpstr>
      <vt:lpstr>Code Implementation – Combine Crops</vt:lpstr>
      <vt:lpstr>Training </vt:lpstr>
      <vt:lpstr>Attention Map</vt:lpstr>
      <vt:lpstr>Attention Map</vt:lpstr>
      <vt:lpstr>Difficulties</vt:lpstr>
      <vt:lpstr>Team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S.N.A.C Software -  Sistema Neurale di Analisi dei Carcinomi</dc:title>
  <dc:creator>Silvia Fornara</dc:creator>
  <cp:lastModifiedBy>Silvia Fornara</cp:lastModifiedBy>
  <cp:revision>30</cp:revision>
  <dcterms:created xsi:type="dcterms:W3CDTF">2018-10-24T10:15:57Z</dcterms:created>
  <dcterms:modified xsi:type="dcterms:W3CDTF">2018-11-04T15:59:46Z</dcterms:modified>
</cp:coreProperties>
</file>